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Lst>
  <p:sldSz cx="9144000" cy="5143500" type="screen16x9"/>
  <p:notesSz cx="6858000" cy="92964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538"/>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3" autoAdjust="0"/>
    <p:restoredTop sz="94660"/>
  </p:normalViewPr>
  <p:slideViewPr>
    <p:cSldViewPr snapToGrid="0">
      <p:cViewPr>
        <p:scale>
          <a:sx n="120" d="100"/>
          <a:sy n="120" d="100"/>
        </p:scale>
        <p:origin x="-1746" y="-210"/>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8B8810D6-D3A6-4BF8-80CD-F00659C9627A}" type="datetimeFigureOut">
              <a:rPr lang="en-US" smtClean="0"/>
              <a:t>7/1/2013</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1617282-C9B8-4F43-A877-0610B46B5B1D}" type="slidenum">
              <a:rPr lang="en-US" smtClean="0"/>
              <a:t>‹#›</a:t>
            </a:fld>
            <a:endParaRPr lang="en-US"/>
          </a:p>
        </p:txBody>
      </p:sp>
    </p:spTree>
    <p:extLst>
      <p:ext uri="{BB962C8B-B14F-4D97-AF65-F5344CB8AC3E}">
        <p14:creationId xmlns:p14="http://schemas.microsoft.com/office/powerpoint/2010/main" val="1332229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213485E-172C-45B2-AD52-62B24C8BE908}" type="datetimeFigureOut">
              <a:rPr lang="en-AU" smtClean="0"/>
              <a:t>1/07/2013</a:t>
            </a:fld>
            <a:endParaRPr lang="en-AU"/>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F864D3-5F54-4A5F-9A60-0CC104501B91}" type="slidenum">
              <a:rPr lang="en-AU" smtClean="0"/>
              <a:t>‹#›</a:t>
            </a:fld>
            <a:endParaRPr lang="en-AU"/>
          </a:p>
        </p:txBody>
      </p:sp>
    </p:spTree>
    <p:extLst>
      <p:ext uri="{BB962C8B-B14F-4D97-AF65-F5344CB8AC3E}">
        <p14:creationId xmlns:p14="http://schemas.microsoft.com/office/powerpoint/2010/main" val="2529829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80" y="0"/>
            <a:ext cx="9158400" cy="2949934"/>
          </a:xfrm>
          <a:prstGeom prst="rect">
            <a:avLst/>
          </a:prstGeom>
        </p:spPr>
      </p:pic>
      <p:pic>
        <p:nvPicPr>
          <p:cNvPr id="9" name="Picture 3"/>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50024" b="9811"/>
          <a:stretch/>
        </p:blipFill>
        <p:spPr bwMode="auto">
          <a:xfrm>
            <a:off x="-13826" y="2384754"/>
            <a:ext cx="9157826" cy="2758745"/>
          </a:xfrm>
          <a:prstGeom prst="rect">
            <a:avLst/>
          </a:prstGeom>
          <a:noFill/>
          <a:ln>
            <a:noFill/>
          </a:ln>
          <a:effectLst>
            <a:outerShdw blurRad="190500" dist="76200" dir="16200000" algn="ctr" rotWithShape="0">
              <a:schemeClr val="tx1">
                <a:alpha val="81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304800" y="3331772"/>
            <a:ext cx="8458200" cy="35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itle 6"/>
          <p:cNvSpPr>
            <a:spLocks noGrp="1"/>
          </p:cNvSpPr>
          <p:nvPr>
            <p:ph type="title"/>
          </p:nvPr>
        </p:nvSpPr>
        <p:spPr>
          <a:xfrm>
            <a:off x="304800" y="2885832"/>
            <a:ext cx="8001000" cy="429862"/>
          </a:xfrm>
        </p:spPr>
        <p:txBody>
          <a:bodyPr/>
          <a:lstStyle/>
          <a:p>
            <a:r>
              <a:rPr lang="en-US" dirty="0" smtClean="0"/>
              <a:t>Click to edit Master title style</a:t>
            </a:r>
            <a:endParaRPr lang="en-AU" dirty="0"/>
          </a:p>
        </p:txBody>
      </p:sp>
      <p:pic>
        <p:nvPicPr>
          <p:cNvPr id="13"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64381" y="4085830"/>
            <a:ext cx="657750" cy="69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706859" y="4072305"/>
            <a:ext cx="1181000" cy="7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88622" y="4140979"/>
            <a:ext cx="1171164" cy="55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3403531" y="4822274"/>
            <a:ext cx="5514651" cy="261610"/>
          </a:xfrm>
          <a:prstGeom prst="rect">
            <a:avLst/>
          </a:prstGeom>
          <a:noFill/>
        </p:spPr>
        <p:txBody>
          <a:bodyPr wrap="none" rtlCol="0">
            <a:spAutoFit/>
          </a:bodyPr>
          <a:lstStyle/>
          <a:p>
            <a:pPr algn="r"/>
            <a:r>
              <a:rPr lang="en-US" sz="1100" dirty="0" smtClean="0">
                <a:latin typeface="Calibri" pitchFamily="34" charset="0"/>
              </a:rPr>
              <a:t>© Benckendorff &amp; Lund-</a:t>
            </a:r>
            <a:r>
              <a:rPr lang="en-US" sz="1100" dirty="0" err="1" smtClean="0">
                <a:latin typeface="Calibri" pitchFamily="34" charset="0"/>
              </a:rPr>
              <a:t>Durlacher</a:t>
            </a:r>
            <a:r>
              <a:rPr lang="en-US" sz="1100" dirty="0">
                <a:latin typeface="Calibri" pitchFamily="34" charset="0"/>
              </a:rPr>
              <a:t> </a:t>
            </a:r>
            <a:r>
              <a:rPr lang="en-US" sz="1100" dirty="0" smtClean="0">
                <a:latin typeface="Calibri" pitchFamily="34" charset="0"/>
              </a:rPr>
              <a:t>(</a:t>
            </a:r>
            <a:r>
              <a:rPr lang="en-US" sz="1100" dirty="0" err="1" smtClean="0">
                <a:latin typeface="Calibri" pitchFamily="34" charset="0"/>
              </a:rPr>
              <a:t>Eds</a:t>
            </a:r>
            <a:r>
              <a:rPr lang="en-US" sz="1100" dirty="0" smtClean="0">
                <a:latin typeface="Calibri" pitchFamily="34" charset="0"/>
              </a:rPr>
              <a:t>) </a:t>
            </a:r>
            <a:r>
              <a:rPr lang="en-US" sz="1100" b="1" dirty="0" smtClean="0">
                <a:solidFill>
                  <a:srgbClr val="376538"/>
                </a:solidFill>
                <a:latin typeface="Calibri" pitchFamily="34" charset="0"/>
              </a:rPr>
              <a:t>International Cases in Sustainable Travel &amp; Tourism</a:t>
            </a:r>
            <a:endParaRPr lang="en-US" sz="1100" b="1" dirty="0">
              <a:solidFill>
                <a:srgbClr val="376538"/>
              </a:solidFill>
              <a:latin typeface="Calibri" pitchFamily="34" charset="0"/>
            </a:endParaRPr>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4806086"/>
            <a:ext cx="2133600" cy="199302"/>
          </a:xfrm>
        </p:spPr>
        <p:txBody>
          <a:bodyPr/>
          <a:lstStyle>
            <a:lvl1pPr>
              <a:defRPr/>
            </a:lvl1pPr>
          </a:lstStyle>
          <a:p>
            <a:fld id="{CA519284-E648-4D87-9771-7975855ECF80}" type="slidenum">
              <a:rPr lang="en-US"/>
              <a:pPr/>
              <a:t>‹#›</a:t>
            </a:fld>
            <a:endParaRPr lang="en-US"/>
          </a:p>
        </p:txBody>
      </p:sp>
      <p:sp>
        <p:nvSpPr>
          <p:cNvPr id="8" name="Title 7"/>
          <p:cNvSpPr>
            <a:spLocks noGrp="1"/>
          </p:cNvSpPr>
          <p:nvPr>
            <p:ph type="title"/>
          </p:nvPr>
        </p:nvSpPr>
        <p:spPr/>
        <p:txBody>
          <a:bodyPr/>
          <a:lstStyle/>
          <a:p>
            <a:r>
              <a:rPr lang="en-US" smtClean="0"/>
              <a:t>Click to edit Master title style</a:t>
            </a:r>
            <a:endParaRPr lang="en-AU"/>
          </a:p>
        </p:txBody>
      </p:sp>
      <p:sp>
        <p:nvSpPr>
          <p:cNvPr id="10" name="Content Placeholder 9"/>
          <p:cNvSpPr>
            <a:spLocks noGrp="1"/>
          </p:cNvSpPr>
          <p:nvPr>
            <p:ph sz="quarter" idx="13"/>
          </p:nvPr>
        </p:nvSpPr>
        <p:spPr>
          <a:xfrm>
            <a:off x="849313" y="754063"/>
            <a:ext cx="7986712" cy="387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4049" y="753466"/>
            <a:ext cx="3930091"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7760" y="753466"/>
            <a:ext cx="3913632" cy="3957524"/>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9302" y="792900"/>
            <a:ext cx="3913632"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19302" y="1345997"/>
            <a:ext cx="3913632"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9979" y="792900"/>
            <a:ext cx="397580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9979" y="1345997"/>
            <a:ext cx="3975808" cy="3248625"/>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708649" y="4798771"/>
            <a:ext cx="2133600" cy="221248"/>
          </a:xfrm>
        </p:spPr>
        <p:txBody>
          <a:bodyPr/>
          <a:lstStyle>
            <a:lvl1pPr>
              <a:defRPr/>
            </a:lvl1pPr>
          </a:lstStyle>
          <a:p>
            <a:fld id="{E1013306-FE83-4F60-8498-80E898BED37C}" type="slidenum">
              <a:rPr lang="en-US"/>
              <a:pPr/>
              <a:t>‹#›</a:t>
            </a:fld>
            <a:endParaRPr lang="en-US"/>
          </a:p>
        </p:txBody>
      </p:sp>
      <p:sp>
        <p:nvSpPr>
          <p:cNvPr id="10" name="Title 9"/>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94924642-9163-4A77-BDB8-AF42144F7DE3}" type="datetimeFigureOut">
              <a:rPr lang="en-AU" smtClean="0"/>
              <a:pPr/>
              <a:t>1/07/2013</a:t>
            </a:fld>
            <a:endParaRPr lang="en-AU"/>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AU"/>
          </a:p>
        </p:txBody>
      </p:sp>
      <p:sp>
        <p:nvSpPr>
          <p:cNvPr id="5" name="Slide Number Placeholder 4"/>
          <p:cNvSpPr>
            <a:spLocks noGrp="1"/>
          </p:cNvSpPr>
          <p:nvPr>
            <p:ph type="sldNum" sz="quarter" idx="12"/>
          </p:nvPr>
        </p:nvSpPr>
        <p:spPr/>
        <p:txBody>
          <a:bodyPr/>
          <a:lstStyle/>
          <a:p>
            <a:fld id="{DB10B1E4-B5AA-491D-BA9B-B48DB4494D56}" type="slidenum">
              <a:rPr lang="en-AU" smtClean="0"/>
              <a:pPr/>
              <a:t>‹#›</a:t>
            </a:fld>
            <a:endParaRPr lang="en-AU"/>
          </a:p>
        </p:txBody>
      </p:sp>
    </p:spTree>
    <p:extLst>
      <p:ext uri="{BB962C8B-B14F-4D97-AF65-F5344CB8AC3E}">
        <p14:creationId xmlns:p14="http://schemas.microsoft.com/office/powerpoint/2010/main" val="836985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94924642-9163-4A77-BDB8-AF42144F7DE3}" type="datetimeFigureOut">
              <a:rPr lang="en-AU" smtClean="0"/>
              <a:pPr/>
              <a:t>1/07/2013</a:t>
            </a:fld>
            <a:endParaRPr lang="en-AU"/>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DB10B1E4-B5AA-491D-BA9B-B48DB4494D56}" type="slidenum">
              <a:rPr lang="en-AU" smtClean="0"/>
              <a:pPr/>
              <a:t>‹#›</a:t>
            </a:fld>
            <a:endParaRPr lang="en-AU"/>
          </a:p>
        </p:txBody>
      </p:sp>
    </p:spTree>
    <p:extLst>
      <p:ext uri="{BB962C8B-B14F-4D97-AF65-F5344CB8AC3E}">
        <p14:creationId xmlns:p14="http://schemas.microsoft.com/office/powerpoint/2010/main" val="40507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171450"/>
            <a:ext cx="800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38200" y="742950"/>
            <a:ext cx="80010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5224" y="4798771"/>
            <a:ext cx="2133600" cy="22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latin typeface="Calibri" pitchFamily="34" charset="0"/>
              </a:defRPr>
            </a:lvl1pPr>
          </a:lstStyle>
          <a:p>
            <a:fld id="{F5AF11E3-5AEA-439E-88D2-08E5A4FC1BE9}" type="slidenum">
              <a:rPr lang="en-US" smtClean="0"/>
              <a:pPr/>
              <a:t>‹#›</a:t>
            </a:fld>
            <a:endParaRPr lang="en-US"/>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824334" cy="5143500"/>
          </a:xfrm>
          <a:prstGeom prst="rect">
            <a:avLst/>
          </a:prstGeom>
        </p:spPr>
      </p:pic>
      <p:pic>
        <p:nvPicPr>
          <p:cNvPr id="9"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05289" y="4740249"/>
            <a:ext cx="321378" cy="3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1125110" y="4761196"/>
            <a:ext cx="5315447" cy="276999"/>
          </a:xfrm>
          <a:prstGeom prst="rect">
            <a:avLst/>
          </a:prstGeom>
        </p:spPr>
        <p:txBody>
          <a:bodyPr wrap="square">
            <a:spAutoFit/>
          </a:bodyPr>
          <a:lstStyle/>
          <a:p>
            <a:r>
              <a:rPr lang="en-AU" sz="1200" b="1" dirty="0" smtClean="0">
                <a:solidFill>
                  <a:srgbClr val="376538"/>
                </a:solidFill>
                <a:latin typeface="+mj-lt"/>
              </a:rPr>
              <a:t>International Cases in Sustainable Travel &amp; Tourism</a:t>
            </a:r>
            <a:endParaRPr lang="en-US" sz="1200" b="1" dirty="0">
              <a:solidFill>
                <a:srgbClr val="376538"/>
              </a:solidFill>
              <a:latin typeface="+mj-lt"/>
            </a:endParaRP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Lst>
  <p:transition spd="med">
    <p:fade thruBlk="1"/>
  </p:transition>
  <p:hf hdr="0" dt="0"/>
  <p:txStyles>
    <p:titleStyle>
      <a:lvl1pPr algn="l" rtl="0" eaLnBrk="1" fontAlgn="base" hangingPunct="1">
        <a:spcBef>
          <a:spcPct val="0"/>
        </a:spcBef>
        <a:spcAft>
          <a:spcPct val="0"/>
        </a:spcAft>
        <a:defRPr sz="3600" b="1">
          <a:solidFill>
            <a:srgbClr val="376538"/>
          </a:solidFill>
          <a:latin typeface="Calibri" pitchFamily="34" charset="0"/>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ts val="500"/>
        </a:spcBef>
        <a:spcAft>
          <a:spcPct val="0"/>
        </a:spcAft>
        <a:buClr>
          <a:srgbClr val="376538"/>
        </a:buClr>
        <a:buFont typeface="Brush Script MT" pitchFamily="66" charset="0"/>
        <a:buChar char="O"/>
        <a:defRPr sz="2800" b="0">
          <a:solidFill>
            <a:schemeClr val="tx1"/>
          </a:solidFill>
          <a:latin typeface="Calibri" pitchFamily="34" charset="0"/>
          <a:ea typeface="+mn-ea"/>
          <a:cs typeface="+mn-cs"/>
        </a:defRPr>
      </a:lvl1pPr>
      <a:lvl2pPr marL="742950" indent="-285750" algn="l" rtl="0" eaLnBrk="1" fontAlgn="base" hangingPunct="1">
        <a:spcBef>
          <a:spcPts val="500"/>
        </a:spcBef>
        <a:spcAft>
          <a:spcPct val="0"/>
        </a:spcAft>
        <a:buChar char="–"/>
        <a:defRPr sz="2400" b="0">
          <a:solidFill>
            <a:schemeClr val="tx1"/>
          </a:solidFill>
          <a:latin typeface="Calibri" pitchFamily="34" charset="0"/>
        </a:defRPr>
      </a:lvl2pPr>
      <a:lvl3pPr marL="1143000" indent="-228600" algn="l" rtl="0" eaLnBrk="1" fontAlgn="base" hangingPunct="1">
        <a:spcBef>
          <a:spcPts val="500"/>
        </a:spcBef>
        <a:spcAft>
          <a:spcPct val="0"/>
        </a:spcAft>
        <a:buChar char="•"/>
        <a:defRPr sz="2000" b="0">
          <a:solidFill>
            <a:schemeClr val="tx1"/>
          </a:solidFill>
          <a:latin typeface="Calibri" pitchFamily="34" charset="0"/>
        </a:defRPr>
      </a:lvl3pPr>
      <a:lvl4pPr marL="1600200" indent="-228600" algn="l" rtl="0" eaLnBrk="1" fontAlgn="base" hangingPunct="1">
        <a:spcBef>
          <a:spcPts val="500"/>
        </a:spcBef>
        <a:spcAft>
          <a:spcPct val="0"/>
        </a:spcAft>
        <a:buChar char="–"/>
        <a:defRPr b="0">
          <a:solidFill>
            <a:schemeClr val="tx1"/>
          </a:solidFill>
          <a:latin typeface="Calibri" pitchFamily="34" charset="0"/>
        </a:defRPr>
      </a:lvl4pPr>
      <a:lvl5pPr marL="2057400" indent="-228600" algn="l" rtl="0" eaLnBrk="1" fontAlgn="base" hangingPunct="1">
        <a:spcBef>
          <a:spcPts val="500"/>
        </a:spcBef>
        <a:spcAft>
          <a:spcPct val="0"/>
        </a:spcAft>
        <a:buChar char="»"/>
        <a:defRPr b="0">
          <a:solidFill>
            <a:schemeClr val="tx1"/>
          </a:solidFill>
          <a:latin typeface="Calibri" pitchFamily="34" charset="0"/>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b="1" dirty="0" smtClean="0"/>
              <a:t>Banyan Tree</a:t>
            </a:r>
            <a:endParaRPr lang="en-AU" b="1" dirty="0"/>
          </a:p>
        </p:txBody>
      </p:sp>
      <p:sp>
        <p:nvSpPr>
          <p:cNvPr id="3" name="Subtitle 2"/>
          <p:cNvSpPr>
            <a:spLocks noGrp="1"/>
          </p:cNvSpPr>
          <p:nvPr>
            <p:ph type="subTitle" idx="1"/>
          </p:nvPr>
        </p:nvSpPr>
        <p:spPr/>
        <p:txBody>
          <a:bodyPr/>
          <a:lstStyle/>
          <a:p>
            <a:r>
              <a:rPr lang="en-AU" dirty="0"/>
              <a:t>Embracing the Environment, Empowering People</a:t>
            </a:r>
          </a:p>
        </p:txBody>
      </p:sp>
      <p:sp>
        <p:nvSpPr>
          <p:cNvPr id="4" name="TextBox 3"/>
          <p:cNvSpPr txBox="1"/>
          <p:nvPr/>
        </p:nvSpPr>
        <p:spPr>
          <a:xfrm>
            <a:off x="381099" y="3916847"/>
            <a:ext cx="4522135" cy="369332"/>
          </a:xfrm>
          <a:prstGeom prst="rect">
            <a:avLst/>
          </a:prstGeom>
          <a:noFill/>
        </p:spPr>
        <p:txBody>
          <a:bodyPr wrap="none" rtlCol="0">
            <a:spAutoFit/>
          </a:bodyPr>
          <a:lstStyle/>
          <a:p>
            <a:r>
              <a:rPr lang="en-GB" dirty="0"/>
              <a:t>Tanya </a:t>
            </a:r>
            <a:r>
              <a:rPr lang="en-GB" dirty="0" err="1" smtClean="0"/>
              <a:t>MacLaurin</a:t>
            </a:r>
            <a:r>
              <a:rPr lang="en-GB" dirty="0"/>
              <a:t>, Michael </a:t>
            </a:r>
            <a:r>
              <a:rPr lang="en-GB" dirty="0" err="1"/>
              <a:t>Chiam</a:t>
            </a:r>
            <a:r>
              <a:rPr lang="en-GB" dirty="0"/>
              <a:t> </a:t>
            </a:r>
            <a:r>
              <a:rPr lang="en-GB" dirty="0" err="1"/>
              <a:t>Kah</a:t>
            </a:r>
            <a:r>
              <a:rPr lang="en-GB" dirty="0"/>
              <a:t> Min  </a:t>
            </a:r>
            <a:endParaRPr lang="en-AU" dirty="0"/>
          </a:p>
        </p:txBody>
      </p:sp>
    </p:spTree>
    <p:extLst>
      <p:ext uri="{BB962C8B-B14F-4D97-AF65-F5344CB8AC3E}">
        <p14:creationId xmlns:p14="http://schemas.microsoft.com/office/powerpoint/2010/main" val="1460349785"/>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Key Concepts</a:t>
            </a:r>
            <a:endParaRPr lang="en-US" dirty="0"/>
          </a:p>
        </p:txBody>
      </p:sp>
      <p:sp>
        <p:nvSpPr>
          <p:cNvPr id="6" name="Content Placeholder 5"/>
          <p:cNvSpPr>
            <a:spLocks noGrp="1"/>
          </p:cNvSpPr>
          <p:nvPr>
            <p:ph idx="13"/>
          </p:nvPr>
        </p:nvSpPr>
        <p:spPr>
          <a:xfrm>
            <a:off x="849313" y="754063"/>
            <a:ext cx="7986712" cy="3876675"/>
          </a:xfrm>
        </p:spPr>
        <p:txBody>
          <a:bodyPr/>
          <a:lstStyle/>
          <a:p>
            <a:r>
              <a:rPr lang="en-US" smtClean="0"/>
              <a:t>Entrepreneurship</a:t>
            </a:r>
          </a:p>
          <a:p>
            <a:r>
              <a:rPr lang="en-US" smtClean="0"/>
              <a:t>Core Values</a:t>
            </a:r>
          </a:p>
          <a:p>
            <a:r>
              <a:rPr lang="en-US" smtClean="0"/>
              <a:t>Corporate Social Responsibility</a:t>
            </a:r>
          </a:p>
          <a:p>
            <a:r>
              <a:rPr lang="en-US" smtClean="0"/>
              <a:t>Corporate Shared Value</a:t>
            </a:r>
            <a:endParaRPr lang="en-US" dirty="0"/>
          </a:p>
        </p:txBody>
      </p:sp>
    </p:spTree>
    <p:extLst>
      <p:ext uri="{BB962C8B-B14F-4D97-AF65-F5344CB8AC3E}">
        <p14:creationId xmlns:p14="http://schemas.microsoft.com/office/powerpoint/2010/main" val="2985142276"/>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Conclusions</a:t>
            </a:r>
            <a:endParaRPr lang="en-US" dirty="0"/>
          </a:p>
        </p:txBody>
      </p:sp>
      <p:sp>
        <p:nvSpPr>
          <p:cNvPr id="6" name="Content Placeholder 5"/>
          <p:cNvSpPr>
            <a:spLocks noGrp="1"/>
          </p:cNvSpPr>
          <p:nvPr>
            <p:ph idx="13"/>
          </p:nvPr>
        </p:nvSpPr>
        <p:spPr>
          <a:xfrm>
            <a:off x="849313" y="754063"/>
            <a:ext cx="7986712" cy="3876675"/>
          </a:xfrm>
        </p:spPr>
        <p:txBody>
          <a:bodyPr/>
          <a:lstStyle/>
          <a:p>
            <a:r>
              <a:rPr lang="en-US" smtClean="0"/>
              <a:t>Core values drive the activities of a business.</a:t>
            </a:r>
          </a:p>
          <a:p>
            <a:r>
              <a:rPr lang="en-US" smtClean="0"/>
              <a:t>Core values must be passionately espoused by a human champion.  </a:t>
            </a:r>
          </a:p>
          <a:p>
            <a:r>
              <a:rPr lang="en-US" smtClean="0"/>
              <a:t>Corporate social responsibility and shared value enable a business to deliver on their goal of sustainability.   </a:t>
            </a:r>
            <a:endParaRPr lang="en-US" dirty="0"/>
          </a:p>
        </p:txBody>
      </p:sp>
    </p:spTree>
    <p:extLst>
      <p:ext uri="{BB962C8B-B14F-4D97-AF65-F5344CB8AC3E}">
        <p14:creationId xmlns:p14="http://schemas.microsoft.com/office/powerpoint/2010/main" val="1380766626"/>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Study Questions</a:t>
            </a:r>
            <a:endParaRPr lang="en-US" dirty="0"/>
          </a:p>
        </p:txBody>
      </p:sp>
      <p:sp>
        <p:nvSpPr>
          <p:cNvPr id="6" name="Content Placeholder 5"/>
          <p:cNvSpPr>
            <a:spLocks noGrp="1"/>
          </p:cNvSpPr>
          <p:nvPr>
            <p:ph idx="13"/>
          </p:nvPr>
        </p:nvSpPr>
        <p:spPr>
          <a:xfrm>
            <a:off x="849313" y="754063"/>
            <a:ext cx="7986712" cy="3876675"/>
          </a:xfrm>
        </p:spPr>
        <p:txBody>
          <a:bodyPr/>
          <a:lstStyle/>
          <a:p>
            <a:pPr marL="514350" lvl="0" indent="-514350">
              <a:buFont typeface="+mj-lt"/>
              <a:buAutoNum type="arabicPeriod"/>
            </a:pPr>
            <a:r>
              <a:rPr lang="en-AU" sz="2000" dirty="0" smtClean="0"/>
              <a:t>Outline and discuss the impacts of entrepreneurial strategic decision making and the core values of Executive Chairman, Mr </a:t>
            </a:r>
            <a:r>
              <a:rPr lang="en-AU" sz="2000" dirty="0" err="1" smtClean="0"/>
              <a:t>Ho</a:t>
            </a:r>
            <a:r>
              <a:rPr lang="en-AU" sz="2000" dirty="0" smtClean="0"/>
              <a:t> Kwon-Ping on the sustainable development of Bang Tao Bay - Laguna Phuket. </a:t>
            </a:r>
          </a:p>
          <a:p>
            <a:pPr marL="514350" lvl="0" indent="-514350">
              <a:buFont typeface="+mj-lt"/>
              <a:buAutoNum type="arabicPeriod"/>
            </a:pPr>
            <a:r>
              <a:rPr lang="en-AU" sz="2000" dirty="0" smtClean="0"/>
              <a:t>List and discuss how Banyan Tree builds and maintains value for its customers with their sustainable hotels and resorts.</a:t>
            </a:r>
          </a:p>
          <a:p>
            <a:pPr marL="514350" lvl="0" indent="-514350">
              <a:buFont typeface="+mj-lt"/>
              <a:buAutoNum type="arabicPeriod"/>
            </a:pPr>
            <a:r>
              <a:rPr lang="en-AU" sz="2000" dirty="0" smtClean="0"/>
              <a:t>List the sustainable best practices developed and implemented by Banyan Tree. Discuss why these best practices work well for Banyan Tree and why they may or may not work for other hotel companies. </a:t>
            </a:r>
          </a:p>
          <a:p>
            <a:pPr marL="514350" lvl="0" indent="-514350">
              <a:buFont typeface="+mj-lt"/>
              <a:buAutoNum type="arabicPeriod"/>
            </a:pPr>
            <a:r>
              <a:rPr lang="en-AU" sz="2000" dirty="0" smtClean="0"/>
              <a:t>Many of Banyan Tree’s properties are luxury resorts. Analyse whether sustainability and luxury can coexist.</a:t>
            </a:r>
          </a:p>
          <a:p>
            <a:pPr marL="514350" lvl="0" indent="-514350">
              <a:buFont typeface="+mj-lt"/>
              <a:buAutoNum type="arabicPeriod"/>
            </a:pPr>
            <a:r>
              <a:rPr lang="en-AU" sz="2000" dirty="0" smtClean="0"/>
              <a:t>Describe whether Banyan Tree's corporate social responsibility programs demonstrate Porter &amp; Kramer's concept of shared value. </a:t>
            </a:r>
            <a:r>
              <a:rPr lang="en-SG" sz="2000" dirty="0" smtClean="0"/>
              <a:t> </a:t>
            </a:r>
            <a:endParaRPr lang="en-CA" sz="2000" dirty="0" smtClean="0"/>
          </a:p>
          <a:p>
            <a:endParaRPr lang="en-US" dirty="0"/>
          </a:p>
        </p:txBody>
      </p:sp>
    </p:spTree>
    <p:extLst>
      <p:ext uri="{BB962C8B-B14F-4D97-AF65-F5344CB8AC3E}">
        <p14:creationId xmlns:p14="http://schemas.microsoft.com/office/powerpoint/2010/main" val="2717403133"/>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Outcomes</a:t>
            </a:r>
            <a:endParaRPr lang="en-AU" dirty="0"/>
          </a:p>
        </p:txBody>
      </p:sp>
      <p:sp>
        <p:nvSpPr>
          <p:cNvPr id="3" name="Content Placeholder 2"/>
          <p:cNvSpPr>
            <a:spLocks noGrp="1"/>
          </p:cNvSpPr>
          <p:nvPr>
            <p:ph idx="4294967295"/>
          </p:nvPr>
        </p:nvSpPr>
        <p:spPr>
          <a:xfrm>
            <a:off x="457200" y="1059583"/>
            <a:ext cx="8229600" cy="3535040"/>
          </a:xfrm>
          <a:prstGeom prst="rect">
            <a:avLst/>
          </a:prstGeom>
        </p:spPr>
        <p:txBody>
          <a:bodyPr>
            <a:noAutofit/>
          </a:bodyPr>
          <a:lstStyle/>
          <a:p>
            <a:pPr marL="0" indent="0">
              <a:spcBef>
                <a:spcPts val="500"/>
              </a:spcBef>
              <a:spcAft>
                <a:spcPts val="0"/>
              </a:spcAft>
              <a:buNone/>
            </a:pPr>
            <a:r>
              <a:rPr lang="en-GB" sz="2000" dirty="0">
                <a:solidFill>
                  <a:srgbClr val="000000"/>
                </a:solidFill>
                <a:ea typeface="Calibri"/>
                <a:cs typeface="Times New Roman"/>
              </a:rPr>
              <a:t>After completing this case study, learners should be able to:</a:t>
            </a:r>
            <a:endParaRPr lang="en-AU" sz="2000" dirty="0">
              <a:ea typeface="Calibri"/>
              <a:cs typeface="Times New Roman"/>
            </a:endParaRPr>
          </a:p>
          <a:p>
            <a:pPr lvl="0">
              <a:spcBef>
                <a:spcPts val="500"/>
              </a:spcBef>
              <a:buFont typeface="+mj-lt"/>
              <a:buAutoNum type="arabicPeriod"/>
            </a:pPr>
            <a:r>
              <a:rPr lang="en-GB" sz="2000" dirty="0">
                <a:solidFill>
                  <a:srgbClr val="000000"/>
                </a:solidFill>
                <a:ea typeface="Calibri"/>
                <a:cs typeface="Times New Roman"/>
              </a:rPr>
              <a:t>define entrepreneurship and discuss its role in the sustainable development at Bang Tao Bay;</a:t>
            </a:r>
            <a:endParaRPr lang="en-AU" sz="2000" dirty="0">
              <a:ea typeface="Calibri"/>
              <a:cs typeface="Times New Roman"/>
            </a:endParaRPr>
          </a:p>
          <a:p>
            <a:pPr lvl="0">
              <a:spcBef>
                <a:spcPts val="500"/>
              </a:spcBef>
              <a:buFont typeface="+mj-lt"/>
              <a:buAutoNum type="arabicPeriod"/>
            </a:pPr>
            <a:r>
              <a:rPr lang="en-GB" sz="2000" dirty="0">
                <a:solidFill>
                  <a:srgbClr val="000000"/>
                </a:solidFill>
                <a:ea typeface="Calibri"/>
                <a:cs typeface="Times New Roman"/>
              </a:rPr>
              <a:t>list and explain sustainable practices taken by Banyan Tree at the micro, </a:t>
            </a:r>
            <a:r>
              <a:rPr lang="en-GB" sz="2000" dirty="0" err="1">
                <a:solidFill>
                  <a:srgbClr val="000000"/>
                </a:solidFill>
                <a:ea typeface="Calibri"/>
                <a:cs typeface="Times New Roman"/>
              </a:rPr>
              <a:t>meso</a:t>
            </a:r>
            <a:r>
              <a:rPr lang="en-GB" sz="2000" dirty="0">
                <a:solidFill>
                  <a:srgbClr val="000000"/>
                </a:solidFill>
                <a:ea typeface="Calibri"/>
                <a:cs typeface="Times New Roman"/>
              </a:rPr>
              <a:t> and macro levels of the Laguna Phuket development at Bang Tao Bay; </a:t>
            </a:r>
            <a:endParaRPr lang="en-AU" sz="2000" dirty="0">
              <a:ea typeface="Calibri"/>
              <a:cs typeface="Times New Roman"/>
            </a:endParaRPr>
          </a:p>
          <a:p>
            <a:pPr lvl="0">
              <a:spcBef>
                <a:spcPts val="500"/>
              </a:spcBef>
              <a:buFont typeface="+mj-lt"/>
              <a:buAutoNum type="arabicPeriod"/>
            </a:pPr>
            <a:r>
              <a:rPr lang="en-GB" sz="2000" dirty="0">
                <a:solidFill>
                  <a:srgbClr val="000000"/>
                </a:solidFill>
                <a:ea typeface="Calibri"/>
                <a:cs typeface="Times New Roman"/>
              </a:rPr>
              <a:t>discuss the relationship of Banyan Tree's core values with their co-founders, Mr </a:t>
            </a:r>
            <a:r>
              <a:rPr lang="en-GB" sz="2000" dirty="0" err="1">
                <a:solidFill>
                  <a:srgbClr val="000000"/>
                </a:solidFill>
                <a:ea typeface="Calibri"/>
                <a:cs typeface="Times New Roman"/>
              </a:rPr>
              <a:t>Ho</a:t>
            </a:r>
            <a:r>
              <a:rPr lang="en-GB" sz="2000" dirty="0">
                <a:solidFill>
                  <a:srgbClr val="000000"/>
                </a:solidFill>
                <a:ea typeface="Calibri"/>
                <a:cs typeface="Times New Roman"/>
              </a:rPr>
              <a:t> Kwon-Ping and Ms Claire Chiang; </a:t>
            </a:r>
            <a:endParaRPr lang="en-AU" sz="2000" dirty="0">
              <a:ea typeface="Calibri"/>
              <a:cs typeface="Times New Roman"/>
            </a:endParaRPr>
          </a:p>
          <a:p>
            <a:pPr lvl="0">
              <a:spcBef>
                <a:spcPts val="500"/>
              </a:spcBef>
              <a:buFont typeface="+mj-lt"/>
              <a:buAutoNum type="arabicPeriod"/>
            </a:pPr>
            <a:r>
              <a:rPr lang="en-GB" sz="2000" dirty="0">
                <a:solidFill>
                  <a:srgbClr val="000000"/>
                </a:solidFill>
                <a:ea typeface="Calibri"/>
                <a:cs typeface="Times New Roman"/>
              </a:rPr>
              <a:t>describe the role of strategic sustainable development decision making at the Bang Tao Bay development;</a:t>
            </a:r>
            <a:endParaRPr lang="en-AU" sz="2000" dirty="0">
              <a:ea typeface="Calibri"/>
              <a:cs typeface="Times New Roman"/>
            </a:endParaRPr>
          </a:p>
          <a:p>
            <a:pPr lvl="0">
              <a:spcBef>
                <a:spcPts val="500"/>
              </a:spcBef>
              <a:buFont typeface="+mj-lt"/>
              <a:buAutoNum type="arabicPeriod"/>
            </a:pPr>
            <a:r>
              <a:rPr lang="en-GB" sz="2000" dirty="0">
                <a:solidFill>
                  <a:srgbClr val="000000"/>
                </a:solidFill>
                <a:ea typeface="Calibri"/>
                <a:cs typeface="Times New Roman"/>
              </a:rPr>
              <a:t>list best practices developed at Laguna Phuket and discuss how they have impacted future Banyan Tree developments; </a:t>
            </a:r>
            <a:r>
              <a:rPr lang="en-GB" sz="2000" dirty="0" smtClean="0">
                <a:solidFill>
                  <a:srgbClr val="000000"/>
                </a:solidFill>
                <a:ea typeface="Calibri"/>
                <a:cs typeface="Times New Roman"/>
              </a:rPr>
              <a:t>and</a:t>
            </a:r>
            <a:endParaRPr lang="en-AU" sz="2000" dirty="0" smtClean="0">
              <a:ea typeface="Calibri"/>
              <a:cs typeface="Times New Roman"/>
            </a:endParaRPr>
          </a:p>
          <a:p>
            <a:pPr lvl="0">
              <a:spcBef>
                <a:spcPts val="500"/>
              </a:spcBef>
              <a:buFont typeface="+mj-lt"/>
              <a:buAutoNum type="arabicPeriod"/>
            </a:pPr>
            <a:r>
              <a:rPr lang="en-GB" sz="2000" dirty="0" smtClean="0">
                <a:solidFill>
                  <a:srgbClr val="000000"/>
                </a:solidFill>
                <a:ea typeface="Calibri"/>
                <a:cs typeface="Times New Roman"/>
              </a:rPr>
              <a:t>define </a:t>
            </a:r>
            <a:r>
              <a:rPr lang="en-GB" sz="2000" dirty="0">
                <a:solidFill>
                  <a:srgbClr val="000000"/>
                </a:solidFill>
                <a:ea typeface="Calibri"/>
                <a:cs typeface="Times New Roman"/>
              </a:rPr>
              <a:t>corporate social responsibility and corporate shared value. Discuss their impact </a:t>
            </a:r>
            <a:endParaRPr lang="en-AU" sz="2000" dirty="0"/>
          </a:p>
        </p:txBody>
      </p:sp>
    </p:spTree>
    <p:extLst>
      <p:ext uri="{BB962C8B-B14F-4D97-AF65-F5344CB8AC3E}">
        <p14:creationId xmlns:p14="http://schemas.microsoft.com/office/powerpoint/2010/main" val="1749299893"/>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Background</a:t>
            </a:r>
            <a:endParaRPr lang="en-US" dirty="0"/>
          </a:p>
        </p:txBody>
      </p:sp>
      <p:sp>
        <p:nvSpPr>
          <p:cNvPr id="6" name="Content Placeholder 5"/>
          <p:cNvSpPr>
            <a:spLocks noGrp="1"/>
          </p:cNvSpPr>
          <p:nvPr>
            <p:ph idx="13"/>
          </p:nvPr>
        </p:nvSpPr>
        <p:spPr>
          <a:xfrm>
            <a:off x="849313" y="754063"/>
            <a:ext cx="7986712" cy="3876675"/>
          </a:xfrm>
        </p:spPr>
        <p:txBody>
          <a:bodyPr/>
          <a:lstStyle/>
          <a:p>
            <a:r>
              <a:rPr lang="en-SG" sz="1800" dirty="0" smtClean="0"/>
              <a:t>Banyan Tree Hotels and Resorts (commonly known as "Banyan Tree")</a:t>
            </a:r>
            <a:br>
              <a:rPr lang="en-SG" sz="1800" dirty="0" smtClean="0"/>
            </a:br>
            <a:r>
              <a:rPr lang="en-SG" sz="1800" dirty="0" smtClean="0"/>
              <a:t> is a subsidiary of Banyan Tree Holdings Limited with their corporate </a:t>
            </a:r>
            <a:br>
              <a:rPr lang="en-SG" sz="1800" dirty="0" smtClean="0"/>
            </a:br>
            <a:r>
              <a:rPr lang="en-SG" sz="1800" dirty="0" smtClean="0"/>
              <a:t>office in Singapore.</a:t>
            </a:r>
          </a:p>
          <a:p>
            <a:r>
              <a:rPr lang="en-SG" sz="1800" dirty="0" smtClean="0"/>
              <a:t>Many prestige awards and accolades have been received for their leadership in sustainable practices. </a:t>
            </a:r>
          </a:p>
          <a:p>
            <a:pPr lvl="1"/>
            <a:r>
              <a:rPr lang="en-SG" sz="1600" dirty="0" smtClean="0"/>
              <a:t>World Travel and Tourism Council’s “Tourism for Tomorrow Award 2012” recognized Banyan Tree for their achievement as pioneers in sustainable tourism development.</a:t>
            </a:r>
          </a:p>
          <a:p>
            <a:r>
              <a:rPr lang="en-AU" sz="1800" dirty="0" smtClean="0"/>
              <a:t>Founded on the core value of driving sustainable development, Banyan Tree seeks to be an agent of social and economic development through responsible tourism.  </a:t>
            </a:r>
          </a:p>
          <a:p>
            <a:r>
              <a:rPr lang="en-AU" sz="1800" dirty="0" smtClean="0"/>
              <a:t>This case presents information on the environmental initiatives implemented at their first integrated resort in Asia, the Laguna Phuket, under the visionary guidance of their Executive Chairman, </a:t>
            </a:r>
            <a:r>
              <a:rPr lang="en-AU" sz="1800" dirty="0" err="1" smtClean="0"/>
              <a:t>Mr.</a:t>
            </a:r>
            <a:r>
              <a:rPr lang="en-AU" sz="1800" dirty="0" smtClean="0"/>
              <a:t> </a:t>
            </a:r>
            <a:r>
              <a:rPr lang="en-AU" sz="1800" dirty="0" err="1" smtClean="0"/>
              <a:t>Ho</a:t>
            </a:r>
            <a:r>
              <a:rPr lang="en-AU" sz="1800" dirty="0" smtClean="0"/>
              <a:t> Kwon-Ping. </a:t>
            </a:r>
            <a:endParaRPr lang="en-CA" sz="1800" dirty="0" smtClean="0"/>
          </a:p>
          <a:p>
            <a:endParaRPr lang="en-US"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227" y="241066"/>
            <a:ext cx="1068234" cy="122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657056"/>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Background</a:t>
            </a:r>
            <a:endParaRPr lang="en-US" dirty="0"/>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l="22688" t="11590" b="27323"/>
          <a:stretch/>
        </p:blipFill>
        <p:spPr>
          <a:xfrm>
            <a:off x="847866" y="333953"/>
            <a:ext cx="8143505" cy="4564049"/>
          </a:xfrm>
          <a:prstGeom prst="rect">
            <a:avLst/>
          </a:prstGeom>
        </p:spPr>
      </p:pic>
    </p:spTree>
    <p:extLst>
      <p:ext uri="{BB962C8B-B14F-4D97-AF65-F5344CB8AC3E}">
        <p14:creationId xmlns:p14="http://schemas.microsoft.com/office/powerpoint/2010/main" val="3641609194"/>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 of the Case</a:t>
            </a:r>
            <a:endParaRPr lang="en-CA" dirty="0"/>
          </a:p>
        </p:txBody>
      </p:sp>
      <p:sp>
        <p:nvSpPr>
          <p:cNvPr id="3" name="Content Placeholder 2"/>
          <p:cNvSpPr>
            <a:spLocks noGrp="1"/>
          </p:cNvSpPr>
          <p:nvPr>
            <p:ph idx="4294967295"/>
          </p:nvPr>
        </p:nvSpPr>
        <p:spPr>
          <a:xfrm>
            <a:off x="938254" y="898497"/>
            <a:ext cx="7748546" cy="3767687"/>
          </a:xfrm>
          <a:prstGeom prst="rect">
            <a:avLst/>
          </a:prstGeom>
        </p:spPr>
        <p:txBody>
          <a:bodyPr>
            <a:normAutofit/>
          </a:bodyPr>
          <a:lstStyle/>
          <a:p>
            <a:pPr marL="0" indent="0" algn="ctr">
              <a:buNone/>
            </a:pPr>
            <a:r>
              <a:rPr lang="en-SG" dirty="0" smtClean="0"/>
              <a:t>To provide a platform for developing an understanding of entrepreneurial strategic sustainable development in the hotel industry utilizing the concepts of core values, corporate social responsibility and corporate shared value as demonstrated by Banyan Tree's development activities at Bang Tao Bay - Laguna Phuket. </a:t>
            </a:r>
            <a:endParaRPr lang="en-CA" dirty="0"/>
          </a:p>
        </p:txBody>
      </p:sp>
    </p:spTree>
    <p:extLst>
      <p:ext uri="{BB962C8B-B14F-4D97-AF65-F5344CB8AC3E}">
        <p14:creationId xmlns:p14="http://schemas.microsoft.com/office/powerpoint/2010/main" val="3308346482"/>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ic2-laguna-phuket-map.jpg"/>
          <p:cNvPicPr>
            <a:picLocks noGrp="1"/>
          </p:cNvPicPr>
          <p:nvPr>
            <p:ph idx="4294967295"/>
          </p:nvPr>
        </p:nvPicPr>
        <p:blipFill>
          <a:blip r:embed="rId2" cstate="print"/>
          <a:stretch>
            <a:fillRect/>
          </a:stretch>
        </p:blipFill>
        <p:spPr>
          <a:xfrm>
            <a:off x="1" y="0"/>
            <a:ext cx="9144000" cy="5144946"/>
          </a:xfrm>
          <a:prstGeom prst="rect">
            <a:avLst/>
          </a:prstGeom>
        </p:spPr>
      </p:pic>
      <p:sp>
        <p:nvSpPr>
          <p:cNvPr id="2" name="Title 1"/>
          <p:cNvSpPr>
            <a:spLocks noGrp="1"/>
          </p:cNvSpPr>
          <p:nvPr>
            <p:ph type="title"/>
          </p:nvPr>
        </p:nvSpPr>
        <p:spPr>
          <a:xfrm>
            <a:off x="179512" y="87474"/>
            <a:ext cx="3528392" cy="756084"/>
          </a:xfrm>
        </p:spPr>
        <p:txBody>
          <a:bodyPr/>
          <a:lstStyle/>
          <a:p>
            <a:pPr algn="l"/>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Laguna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Phuket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209806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 1.jpg"/>
          <p:cNvPicPr>
            <a:picLocks noChangeAspect="1"/>
          </p:cNvPicPr>
          <p:nvPr/>
        </p:nvPicPr>
        <p:blipFill rotWithShape="1">
          <a:blip r:embed="rId2" cstate="print"/>
          <a:srcRect t="25000" b="1"/>
          <a:stretch/>
        </p:blipFill>
        <p:spPr>
          <a:xfrm>
            <a:off x="0" y="1"/>
            <a:ext cx="9144000" cy="5143500"/>
          </a:xfrm>
          <a:prstGeom prst="rect">
            <a:avLst/>
          </a:prstGeom>
        </p:spPr>
      </p:pic>
      <p:sp>
        <p:nvSpPr>
          <p:cNvPr id="5" name="Title 4"/>
          <p:cNvSpPr>
            <a:spLocks noGrp="1"/>
          </p:cNvSpPr>
          <p:nvPr>
            <p:ph type="title"/>
          </p:nvPr>
        </p:nvSpPr>
        <p:spPr>
          <a:xfrm>
            <a:off x="179512" y="4569972"/>
            <a:ext cx="6923112" cy="475562"/>
          </a:xfrm>
        </p:spPr>
        <p:txBody>
          <a:bodyPr>
            <a:noAutofit/>
          </a:bodyPr>
          <a:lstStyle/>
          <a:p>
            <a:pPr algn="l"/>
            <a:r>
              <a:rPr lang="en-GB"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Bang Tao Bay, </a:t>
            </a:r>
            <a:r>
              <a:rPr lang="en-GB"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Phuket</a:t>
            </a:r>
            <a:r>
              <a:rPr lang="en-GB"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Thailand</a:t>
            </a:r>
            <a:endParaRPr lang="en-C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5955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2.jpg"/>
          <p:cNvPicPr>
            <a:picLocks noChangeAspect="1"/>
          </p:cNvPicPr>
          <p:nvPr/>
        </p:nvPicPr>
        <p:blipFill rotWithShape="1">
          <a:blip r:embed="rId2" cstate="print"/>
          <a:srcRect t="9158" b="15841"/>
          <a:stretch/>
        </p:blipFill>
        <p:spPr>
          <a:xfrm>
            <a:off x="0" y="1"/>
            <a:ext cx="9144000" cy="5143500"/>
          </a:xfrm>
          <a:prstGeom prst="rect">
            <a:avLst/>
          </a:prstGeom>
        </p:spPr>
      </p:pic>
      <p:sp>
        <p:nvSpPr>
          <p:cNvPr id="6" name="TextBox 5"/>
          <p:cNvSpPr txBox="1"/>
          <p:nvPr/>
        </p:nvSpPr>
        <p:spPr>
          <a:xfrm>
            <a:off x="179512" y="141480"/>
            <a:ext cx="3672408" cy="707886"/>
          </a:xfrm>
          <a:prstGeom prst="rect">
            <a:avLst/>
          </a:prstGeom>
          <a:noFill/>
        </p:spPr>
        <p:txBody>
          <a:bodyPr wrap="square" rtlCol="0">
            <a:spAutoFit/>
          </a:bodyPr>
          <a:lstStyle/>
          <a:p>
            <a:r>
              <a:rPr lang="en-CA"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Laguna </a:t>
            </a:r>
            <a:r>
              <a:rPr lang="en-CA"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Phuket</a:t>
            </a:r>
            <a:endParaRPr lang="en-CA"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0009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guna-Phuket-Integrated-Resour-Map-Picture 3.jpg"/>
          <p:cNvPicPr>
            <a:picLocks noChangeAspect="1"/>
          </p:cNvPicPr>
          <p:nvPr/>
        </p:nvPicPr>
        <p:blipFill rotWithShape="1">
          <a:blip r:embed="rId2" cstate="print"/>
          <a:srcRect b="4309"/>
          <a:stretch/>
        </p:blipFill>
        <p:spPr>
          <a:xfrm>
            <a:off x="0" y="0"/>
            <a:ext cx="9144000" cy="5143500"/>
          </a:xfrm>
          <a:prstGeom prst="rect">
            <a:avLst/>
          </a:prstGeom>
        </p:spPr>
      </p:pic>
    </p:spTree>
    <p:extLst>
      <p:ext uri="{BB962C8B-B14F-4D97-AF65-F5344CB8AC3E}">
        <p14:creationId xmlns:p14="http://schemas.microsoft.com/office/powerpoint/2010/main" val="2829877646"/>
      </p:ext>
    </p:extLst>
  </p:cSld>
  <p:clrMapOvr>
    <a:masterClrMapping/>
  </p:clrMapOvr>
</p:sld>
</file>

<file path=ppt/theme/theme1.xml><?xml version="1.0" encoding="utf-8"?>
<a:theme xmlns:a="http://schemas.openxmlformats.org/drawingml/2006/main" name="Berrylishious desig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TotalTime>
  <Words>387</Words>
  <Application>Microsoft Office PowerPoint</Application>
  <PresentationFormat>On-screen Show (16:9)</PresentationFormat>
  <Paragraphs>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Berrylishious design template</vt:lpstr>
      <vt:lpstr>Banyan Tree</vt:lpstr>
      <vt:lpstr>Learning Outcomes</vt:lpstr>
      <vt:lpstr>Background</vt:lpstr>
      <vt:lpstr>Background</vt:lpstr>
      <vt:lpstr>Purpose of the Case</vt:lpstr>
      <vt:lpstr>Laguna Phuket</vt:lpstr>
      <vt:lpstr>Bang Tao Bay, Phuket, Thailand</vt:lpstr>
      <vt:lpstr>PowerPoint Presentation</vt:lpstr>
      <vt:lpstr>PowerPoint Presentation</vt:lpstr>
      <vt:lpstr>Key Concepts</vt:lpstr>
      <vt:lpstr>Conclusions</vt:lpstr>
      <vt:lpstr>Study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uqpbenck</cp:lastModifiedBy>
  <cp:revision>115</cp:revision>
  <cp:lastPrinted>2012-10-22T17:26:30Z</cp:lastPrinted>
  <dcterms:created xsi:type="dcterms:W3CDTF">2012-10-22T00:42:01Z</dcterms:created>
  <dcterms:modified xsi:type="dcterms:W3CDTF">2013-07-01T11:20:50Z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